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62" r:id="rId5"/>
    <p:sldId id="260" r:id="rId6"/>
    <p:sldId id="261" r:id="rId7"/>
    <p:sldId id="259" r:id="rId8"/>
    <p:sldId id="256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58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E:\&#1090;&#1077;&#1086;&#1088;&#1077;&#1084;&#1072;%20&#1042;&#1080;&#1077;&#1090;&#1072;\2%20P%20Moria.mp3" TargetMode="External"/><Relationship Id="rId1" Type="http://schemas.microsoft.com/office/2007/relationships/media" Target="file:///E:\&#1090;&#1077;&#1086;&#1088;&#1077;&#1084;&#1072;%20&#1042;&#1080;&#1077;&#1090;&#1072;\2%20P%20Moria.mp3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OV097.MO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3161235"/>
            <a:ext cx="4572000" cy="14634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54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Теорема 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Виета.</a:t>
            </a:r>
            <a:endParaRPr lang="ru-RU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5301208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Автор: </a:t>
            </a:r>
            <a:r>
              <a:rPr lang="ru-RU" sz="2000" dirty="0" err="1" smtClean="0"/>
              <a:t>Залевская</a:t>
            </a:r>
            <a:r>
              <a:rPr lang="ru-RU" sz="2000" dirty="0" smtClean="0"/>
              <a:t> Н.Е. МБОУ </a:t>
            </a:r>
            <a:r>
              <a:rPr lang="ru-RU" sz="2000" dirty="0" err="1" smtClean="0"/>
              <a:t>Красноманычская</a:t>
            </a:r>
            <a:r>
              <a:rPr lang="ru-RU" sz="2000" dirty="0" smtClean="0"/>
              <a:t> ООШ.</a:t>
            </a:r>
            <a:endParaRPr lang="ru-RU" sz="2000" dirty="0"/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2303463" y="1196752"/>
            <a:ext cx="4714875" cy="3600400"/>
            <a:chOff x="1660" y="5364"/>
            <a:chExt cx="7911" cy="11616"/>
          </a:xfrm>
        </p:grpSpPr>
        <p:sp>
          <p:nvSpPr>
            <p:cNvPr id="9" name="AutoShape 5"/>
            <p:cNvSpPr>
              <a:spLocks noChangeAspect="1" noChangeArrowheads="1"/>
            </p:cNvSpPr>
            <p:nvPr/>
          </p:nvSpPr>
          <p:spPr bwMode="auto">
            <a:xfrm>
              <a:off x="1660" y="5364"/>
              <a:ext cx="7911" cy="11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1670" y="5489"/>
              <a:ext cx="7740" cy="27"/>
            </a:xfrm>
            <a:prstGeom prst="line">
              <a:avLst/>
            </a:prstGeom>
            <a:noFill/>
            <a:ln w="76200">
              <a:pattFill prst="lgConfetti">
                <a:fgClr>
                  <a:srgbClr val="FFFF0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1737" y="16849"/>
              <a:ext cx="7717" cy="22"/>
            </a:xfrm>
            <a:prstGeom prst="line">
              <a:avLst/>
            </a:prstGeom>
            <a:noFill/>
            <a:ln w="76200">
              <a:pattFill prst="lgConfetti">
                <a:fgClr>
                  <a:srgbClr val="FFFF0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9420" y="5436"/>
              <a:ext cx="87" cy="11472"/>
            </a:xfrm>
            <a:prstGeom prst="line">
              <a:avLst/>
            </a:prstGeom>
            <a:noFill/>
            <a:ln w="76200">
              <a:pattFill prst="lgConfetti">
                <a:fgClr>
                  <a:srgbClr val="FFFF0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1746" y="5510"/>
              <a:ext cx="12" cy="11383"/>
            </a:xfrm>
            <a:prstGeom prst="line">
              <a:avLst/>
            </a:prstGeom>
            <a:noFill/>
            <a:ln w="76200">
              <a:pattFill prst="lgConfetti">
                <a:fgClr>
                  <a:srgbClr val="FFFF0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3466503" y="1397446"/>
            <a:ext cx="23887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8 класс</a:t>
            </a:r>
          </a:p>
        </p:txBody>
      </p:sp>
    </p:spTree>
    <p:extLst>
      <p:ext uri="{BB962C8B-B14F-4D97-AF65-F5344CB8AC3E}">
        <p14:creationId xmlns:p14="http://schemas.microsoft.com/office/powerpoint/2010/main" val="122197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632460" y="305562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/>
          </a:p>
        </p:txBody>
      </p:sp>
      <p:pic>
        <p:nvPicPr>
          <p:cNvPr id="7" name="2 P Moria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053938" y="6021288"/>
            <a:ext cx="304800" cy="304800"/>
          </a:xfrm>
          <a:prstGeom prst="rect">
            <a:avLst/>
          </a:prstGeom>
        </p:spPr>
      </p:pic>
      <p:pic>
        <p:nvPicPr>
          <p:cNvPr id="4" name="Picture 101" descr="42D39D2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4537" y="283312"/>
            <a:ext cx="8481803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381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5548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96566"/>
              </p:ext>
            </p:extLst>
          </p:nvPr>
        </p:nvGraphicFramePr>
        <p:xfrm>
          <a:off x="323529" y="332655"/>
          <a:ext cx="8424934" cy="6120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327"/>
                <a:gridCol w="2376264"/>
                <a:gridCol w="1440160"/>
                <a:gridCol w="1656183"/>
              </a:tblGrid>
              <a:tr h="15301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Уравнение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Корни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Х</a:t>
                      </a:r>
                      <a:r>
                        <a:rPr lang="ru-RU" sz="2400" baseline="-25000" dirty="0">
                          <a:effectLst/>
                        </a:rPr>
                        <a:t>1</a:t>
                      </a:r>
                      <a:r>
                        <a:rPr lang="ru-RU" sz="2400" dirty="0">
                          <a:effectLst/>
                        </a:rPr>
                        <a:t>+Х</a:t>
                      </a:r>
                      <a:r>
                        <a:rPr lang="ru-RU" sz="2400" baseline="-25000" dirty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Х</a:t>
                      </a:r>
                      <a:r>
                        <a:rPr lang="ru-RU" sz="2400" baseline="-25000" dirty="0">
                          <a:effectLst/>
                        </a:rPr>
                        <a:t>1</a:t>
                      </a:r>
                      <a:r>
                        <a:rPr lang="ru-RU" sz="2400" dirty="0">
                          <a:effectLst/>
                        </a:rPr>
                        <a:t>Х</a:t>
                      </a:r>
                      <a:r>
                        <a:rPr lang="ru-RU" sz="2400" baseline="-25000" dirty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301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у</a:t>
                      </a:r>
                      <a:r>
                        <a:rPr lang="ru-RU" sz="2400" baseline="30000">
                          <a:effectLst/>
                        </a:rPr>
                        <a:t>2</a:t>
                      </a:r>
                      <a:r>
                        <a:rPr lang="ru-RU" sz="2400">
                          <a:effectLst/>
                        </a:rPr>
                        <a:t>-10у-24=0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Х</a:t>
                      </a:r>
                      <a:r>
                        <a:rPr lang="ru-RU" sz="2400" baseline="-25000" dirty="0">
                          <a:effectLst/>
                        </a:rPr>
                        <a:t>1</a:t>
                      </a:r>
                      <a:r>
                        <a:rPr lang="ru-RU" sz="2400" dirty="0">
                          <a:effectLst/>
                        </a:rPr>
                        <a:t>=12; Х</a:t>
                      </a:r>
                      <a:r>
                        <a:rPr lang="ru-RU" sz="2400" baseline="-25000" dirty="0">
                          <a:effectLst/>
                        </a:rPr>
                        <a:t>2</a:t>
                      </a:r>
                      <a:r>
                        <a:rPr lang="ru-RU" sz="2400" dirty="0">
                          <a:effectLst/>
                        </a:rPr>
                        <a:t>=-2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-24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301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у</a:t>
                      </a:r>
                      <a:r>
                        <a:rPr lang="ru-RU" sz="2400" baseline="30000">
                          <a:effectLst/>
                        </a:rPr>
                        <a:t>2</a:t>
                      </a:r>
                      <a:r>
                        <a:rPr lang="ru-RU" sz="2400">
                          <a:effectLst/>
                        </a:rPr>
                        <a:t>-0,6у-2,8=0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Х</a:t>
                      </a:r>
                      <a:r>
                        <a:rPr lang="ru-RU" sz="2400" baseline="-25000" dirty="0">
                          <a:effectLst/>
                        </a:rPr>
                        <a:t>1</a:t>
                      </a:r>
                      <a:r>
                        <a:rPr lang="ru-RU" sz="2400" dirty="0">
                          <a:effectLst/>
                        </a:rPr>
                        <a:t>=-1,4; Х</a:t>
                      </a:r>
                      <a:r>
                        <a:rPr lang="ru-RU" sz="2400" baseline="-25000" dirty="0">
                          <a:effectLst/>
                        </a:rPr>
                        <a:t>2</a:t>
                      </a:r>
                      <a:r>
                        <a:rPr lang="ru-RU" sz="2400" dirty="0">
                          <a:effectLst/>
                        </a:rPr>
                        <a:t>=2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-2,8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301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у</a:t>
                      </a:r>
                      <a:r>
                        <a:rPr lang="ru-RU" sz="2400" baseline="30000">
                          <a:effectLst/>
                        </a:rPr>
                        <a:t>2</a:t>
                      </a:r>
                      <a:r>
                        <a:rPr lang="ru-RU" sz="2400">
                          <a:effectLst/>
                        </a:rPr>
                        <a:t>-6у+8=0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Х</a:t>
                      </a:r>
                      <a:r>
                        <a:rPr lang="ru-RU" sz="2400" baseline="-25000" dirty="0">
                          <a:effectLst/>
                        </a:rPr>
                        <a:t>1</a:t>
                      </a:r>
                      <a:r>
                        <a:rPr lang="ru-RU" sz="2400" dirty="0">
                          <a:effectLst/>
                        </a:rPr>
                        <a:t>=4; Х</a:t>
                      </a:r>
                      <a:r>
                        <a:rPr lang="ru-RU" sz="2400" baseline="-25000" dirty="0">
                          <a:effectLst/>
                        </a:rPr>
                        <a:t>2</a:t>
                      </a:r>
                      <a:r>
                        <a:rPr lang="ru-RU" sz="2400" dirty="0">
                          <a:effectLst/>
                        </a:rPr>
                        <a:t>=2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1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0"/>
            <a:ext cx="4248472" cy="645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516216" y="2564904"/>
            <a:ext cx="2160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1540-1603 г.</a:t>
            </a:r>
          </a:p>
        </p:txBody>
      </p:sp>
    </p:spTree>
    <p:extLst>
      <p:ext uri="{BB962C8B-B14F-4D97-AF65-F5344CB8AC3E}">
        <p14:creationId xmlns:p14="http://schemas.microsoft.com/office/powerpoint/2010/main" val="326463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326079"/>
              </p:ext>
            </p:extLst>
          </p:nvPr>
        </p:nvGraphicFramePr>
        <p:xfrm>
          <a:off x="1043608" y="1327994"/>
          <a:ext cx="6552728" cy="4333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Уравнение" r:id="rId3" imgW="939600" imgH="698400" progId="Equation.3">
                  <p:embed/>
                </p:oleObj>
              </mc:Choice>
              <mc:Fallback>
                <p:oleObj name="Уравнение" r:id="rId3" imgW="939600" imgH="698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327994"/>
                        <a:ext cx="6552728" cy="43332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36004" y="404664"/>
            <a:ext cx="576792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Теорема Виета.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580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830154"/>
              </p:ext>
            </p:extLst>
          </p:nvPr>
        </p:nvGraphicFramePr>
        <p:xfrm>
          <a:off x="2123728" y="404664"/>
          <a:ext cx="381642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Уравнение" r:id="rId3" imgW="1002960" imgH="203040" progId="Equation.3">
                  <p:embed/>
                </p:oleObj>
              </mc:Choice>
              <mc:Fallback>
                <p:oleObj name="Уравнение" r:id="rId3" imgW="10029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3728" y="404664"/>
                        <a:ext cx="3816424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029418"/>
              </p:ext>
            </p:extLst>
          </p:nvPr>
        </p:nvGraphicFramePr>
        <p:xfrm>
          <a:off x="1763688" y="1176473"/>
          <a:ext cx="4464496" cy="1316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Уравнение" r:id="rId5" imgW="1041120" imgH="393480" progId="Equation.3">
                  <p:embed/>
                </p:oleObj>
              </mc:Choice>
              <mc:Fallback>
                <p:oleObj name="Уравнение" r:id="rId5" imgW="10411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1176473"/>
                        <a:ext cx="4464496" cy="13164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339075"/>
              </p:ext>
            </p:extLst>
          </p:nvPr>
        </p:nvGraphicFramePr>
        <p:xfrm>
          <a:off x="2771800" y="2492896"/>
          <a:ext cx="2105000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Уравнение" r:id="rId7" imgW="609480" imgH="393480" progId="Equation.3">
                  <p:embed/>
                </p:oleObj>
              </mc:Choice>
              <mc:Fallback>
                <p:oleObj name="Уравнение" r:id="rId7" imgW="6094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71800" y="2492896"/>
                        <a:ext cx="2105000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279241"/>
              </p:ext>
            </p:extLst>
          </p:nvPr>
        </p:nvGraphicFramePr>
        <p:xfrm>
          <a:off x="2411760" y="3789040"/>
          <a:ext cx="2585690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Уравнение" r:id="rId9" imgW="850680" imgH="393480" progId="Equation.3">
                  <p:embed/>
                </p:oleObj>
              </mc:Choice>
              <mc:Fallback>
                <p:oleObj name="Уравнение" r:id="rId9" imgW="850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11760" y="3789040"/>
                        <a:ext cx="2585690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77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MOV097.MOD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0"/>
            <a:ext cx="564360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Теорема Виета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642918"/>
            <a:ext cx="3786214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Укажите сумму и произведение корней:</a:t>
            </a:r>
            <a:endParaRPr lang="ru-RU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28596" y="1928802"/>
          <a:ext cx="3286148" cy="2286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Формула" r:id="rId3" imgW="1130300" imgH="736600" progId="Equation.3">
                  <p:embed/>
                </p:oleObj>
              </mc:Choice>
              <mc:Fallback>
                <p:oleObj name="Формула" r:id="rId3" imgW="1130300" imgH="73660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928802"/>
                        <a:ext cx="3286148" cy="22860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786314" y="500042"/>
            <a:ext cx="335758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/>
                <a:solidFill>
                  <a:schemeClr val="accent3"/>
                </a:solidFill>
              </a:rPr>
              <a:t>Составьте уравнение,</a:t>
            </a:r>
          </a:p>
          <a:p>
            <a:pPr algn="ctr"/>
            <a:r>
              <a:rPr lang="ru-RU" sz="2400" b="1" dirty="0" smtClean="0">
                <a:ln/>
                <a:solidFill>
                  <a:schemeClr val="accent3"/>
                </a:solidFill>
              </a:rPr>
              <a:t>зная его корни:</a:t>
            </a:r>
            <a:endParaRPr lang="ru-RU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1857364"/>
            <a:ext cx="328614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8) 3; 5</a:t>
            </a:r>
          </a:p>
          <a:p>
            <a:pPr algn="ctr"/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)5;-3</a:t>
            </a:r>
          </a:p>
          <a:p>
            <a:pPr algn="ctr"/>
            <a:endParaRPr lang="ru-RU" sz="3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10)-3;-5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4714884"/>
            <a:ext cx="861953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Найти подбором корни уравнения:</a:t>
            </a:r>
            <a:endParaRPr lang="ru-RU" sz="2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428596" y="5072074"/>
          <a:ext cx="2714644" cy="142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Формула" r:id="rId5" imgW="1079032" imgH="482391" progId="Equation.3">
                  <p:embed/>
                </p:oleObj>
              </mc:Choice>
              <mc:Fallback>
                <p:oleObj name="Формула" r:id="rId5" imgW="1079032" imgH="482391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5072074"/>
                        <a:ext cx="2714644" cy="1428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714876" y="5000636"/>
          <a:ext cx="2714644" cy="1500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Формула" r:id="rId7" imgW="1155700" imgH="482600" progId="Equation.3">
                  <p:embed/>
                </p:oleObj>
              </mc:Choice>
              <mc:Fallback>
                <p:oleObj name="Формула" r:id="rId7" imgW="1155700" imgH="48260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5000636"/>
                        <a:ext cx="2714644" cy="15001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214678" y="5143512"/>
            <a:ext cx="107157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2;3</a:t>
            </a:r>
            <a:endParaRPr lang="ru-RU" sz="32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43174" y="5929330"/>
            <a:ext cx="207170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-1;9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86644" y="5000636"/>
            <a:ext cx="142876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-3;-5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72396" y="5857892"/>
            <a:ext cx="121444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5;-2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5857884" y="2285992"/>
          <a:ext cx="2571768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Формула" r:id="rId9" imgW="965200" imgH="203200" progId="Equation.3">
                  <p:embed/>
                </p:oleObj>
              </mc:Choice>
              <mc:Fallback>
                <p:oleObj name="Формула" r:id="rId9" imgW="965200" imgH="20320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4" y="2285992"/>
                        <a:ext cx="2571768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6000760" y="3357562"/>
          <a:ext cx="250033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Формула" r:id="rId11" imgW="977476" imgH="203112" progId="Equation.3">
                  <p:embed/>
                </p:oleObj>
              </mc:Choice>
              <mc:Fallback>
                <p:oleObj name="Формула" r:id="rId11" imgW="977476" imgH="203112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3357562"/>
                        <a:ext cx="2500330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6143636" y="4286256"/>
          <a:ext cx="242889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Формула" r:id="rId13" imgW="977476" imgH="203112" progId="Equation.3">
                  <p:embed/>
                </p:oleObj>
              </mc:Choice>
              <mc:Fallback>
                <p:oleObj name="Формула" r:id="rId13" imgW="977476" imgH="203112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6" y="4286256"/>
                        <a:ext cx="2428892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643306" y="200024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(5;6)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3786182" y="278605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(-3;2)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786182" y="3643314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(7;10)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097593"/>
            <a:ext cx="8208912" cy="4465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«Математика является самой древней из всех наук, вместе с тем она остаётся вечно молодой». М.В. Келдыш.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«Ни одно человеческое исследование не может назваться истинной наукой, если оно не прошло через математические доказательства». Леонардо да Винчи.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«Умения пользоваться буквенными формулами необходимы почти каждому мастеру или квалифицированному рабочему». А.Н. Колмогоров.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118</TotalTime>
  <Words>163</Words>
  <Application>Microsoft Office PowerPoint</Application>
  <PresentationFormat>Экран (4:3)</PresentationFormat>
  <Paragraphs>43</Paragraphs>
  <Slides>9</Slides>
  <Notes>0</Notes>
  <HiddenSlides>0</HiddenSlides>
  <MMClips>1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Calibri</vt:lpstr>
      <vt:lpstr>Monotype Corsiva</vt:lpstr>
      <vt:lpstr>Times New Roman</vt:lpstr>
      <vt:lpstr>Verdana</vt:lpstr>
      <vt:lpstr>Wingdings</vt:lpstr>
      <vt:lpstr>Wingdings 2</vt:lpstr>
      <vt:lpstr>Аспект</vt:lpstr>
      <vt:lpstr>Уравнение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123</cp:lastModifiedBy>
  <cp:revision>33</cp:revision>
  <dcterms:modified xsi:type="dcterms:W3CDTF">2013-03-26T08:42:34Z</dcterms:modified>
</cp:coreProperties>
</file>